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71" r:id="rId3"/>
    <p:sldId id="272" r:id="rId4"/>
    <p:sldId id="273"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9" r:id="rId19"/>
    <p:sldId id="290" r:id="rId20"/>
    <p:sldId id="291" r:id="rId21"/>
    <p:sldId id="264" r:id="rId22"/>
    <p:sldId id="292" r:id="rId2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462" autoAdjust="0"/>
  </p:normalViewPr>
  <p:slideViewPr>
    <p:cSldViewPr snapToGrid="0">
      <p:cViewPr varScale="1">
        <p:scale>
          <a:sx n="58" d="100"/>
          <a:sy n="58" d="100"/>
        </p:scale>
        <p:origin x="1646" y="48"/>
      </p:cViewPr>
      <p:guideLst/>
    </p:cSldViewPr>
  </p:slideViewPr>
  <p:outlineViewPr>
    <p:cViewPr>
      <p:scale>
        <a:sx n="33" d="100"/>
        <a:sy n="33" d="100"/>
      </p:scale>
      <p:origin x="0" y="-476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D0FCCC-2E12-4981-A7DB-5BC53ABEBD0D}" type="datetime1">
              <a:rPr lang="en-GB" smtClean="0"/>
              <a:t>20/10/2024</a:t>
            </a:fld>
            <a:endParaRPr lang="en-GB"/>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D529299-61FF-4B93-ADA6-2FD5975D62F6}" type="slidenum">
              <a:rPr lang="en-GB" smtClean="0"/>
              <a:t>‹#›</a:t>
            </a:fld>
            <a:endParaRPr lang="en-GB"/>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5236411-0800-4060-B85C-4293B9676E65}" type="datetime1">
              <a:rPr lang="en-GB" noProof="0" smtClean="0"/>
              <a:t>20/10/2024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C849E9A-41F7-4779-A581-48A7C374A227}" type="slidenum">
              <a:rPr lang="en-GB" noProof="0" smtClean="0"/>
              <a:t>‹#›</a:t>
            </a:fld>
            <a:endParaRPr lang="en-GB" noProof="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BC849E9A-41F7-4779-A581-48A7C374A227}" type="slidenum">
              <a:rPr lang="en-GB" smtClean="0"/>
              <a:t>1</a:t>
            </a:fld>
            <a:endParaRPr lang="en-GB"/>
          </a:p>
        </p:txBody>
      </p:sp>
    </p:spTree>
    <p:extLst>
      <p:ext uri="{BB962C8B-B14F-4D97-AF65-F5344CB8AC3E}">
        <p14:creationId xmlns:p14="http://schemas.microsoft.com/office/powerpoint/2010/main" val="199038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BC849E9A-41F7-4779-A581-48A7C374A227}" type="slidenum">
              <a:rPr lang="en-GB" noProof="0" smtClean="0"/>
              <a:t>8</a:t>
            </a:fld>
            <a:endParaRPr lang="en-GB" noProof="0"/>
          </a:p>
        </p:txBody>
      </p:sp>
    </p:spTree>
    <p:extLst>
      <p:ext uri="{BB962C8B-B14F-4D97-AF65-F5344CB8AC3E}">
        <p14:creationId xmlns:p14="http://schemas.microsoft.com/office/powerpoint/2010/main" val="46707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pPr rtl="0"/>
            <a:endParaRPr lang="en-GB" dirty="0">
              <a:latin typeface="Segoe UI" panose="020B0502040204020203" pitchFamily="34" charset="0"/>
              <a:cs typeface="Segoe UI" panose="020B0502040204020203" pitchFamily="34" charset="0"/>
            </a:endParaRPr>
          </a:p>
          <a:p>
            <a:pPr rtl="0"/>
            <a:r>
              <a:rPr lang="en-GB" b="1" dirty="0">
                <a:latin typeface="Segoe UI" panose="020B0502040204020203" pitchFamily="34" charset="0"/>
                <a:cs typeface="Segoe UI" panose="020B0502040204020203" pitchFamily="34" charset="0"/>
              </a:rPr>
              <a:t>Add animation to images and graphics: </a:t>
            </a:r>
          </a:p>
          <a:p>
            <a:pPr marL="228600" indent="-228600" rtl="0">
              <a:buAutoNum type="arabicPeriod"/>
            </a:pPr>
            <a:r>
              <a:rPr lang="en-GB" dirty="0">
                <a:latin typeface="Segoe UI" panose="020B0502040204020203" pitchFamily="34" charset="0"/>
                <a:cs typeface="Segoe UI" panose="020B0502040204020203" pitchFamily="34" charset="0"/>
              </a:rPr>
              <a:t>Select your image or graphic.</a:t>
            </a:r>
          </a:p>
          <a:p>
            <a:pPr marL="228600" indent="-228600" rtl="0">
              <a:buAutoNum type="arabicPeriod"/>
            </a:pPr>
            <a:r>
              <a:rPr lang="en-GB" dirty="0">
                <a:latin typeface="Segoe UI" panose="020B0502040204020203" pitchFamily="34" charset="0"/>
                <a:cs typeface="Segoe UI" panose="020B0502040204020203" pitchFamily="34" charset="0"/>
              </a:rPr>
              <a:t>Click on the Animations tab.</a:t>
            </a:r>
          </a:p>
          <a:p>
            <a:pPr marL="228600" indent="-228600" rtl="0">
              <a:buAutoNum type="arabicPeriod"/>
            </a:pPr>
            <a:r>
              <a:rPr lang="en-GB"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rtl="0">
              <a:buAutoNum type="arabicPeriod"/>
            </a:pPr>
            <a:r>
              <a:rPr lang="en-GB"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rtl="0">
              <a:buAutoNum type="arabicPeriod"/>
            </a:pPr>
            <a:endParaRPr lang="en-GB" b="1" dirty="0">
              <a:latin typeface="Segoe UI" panose="020B0502040204020203" pitchFamily="34" charset="0"/>
              <a:cs typeface="Segoe UI" panose="020B0502040204020203" pitchFamily="34" charset="0"/>
            </a:endParaRPr>
          </a:p>
          <a:p>
            <a:pPr marL="0" indent="0" rtl="0">
              <a:buNone/>
            </a:pPr>
            <a:r>
              <a:rPr lang="en-GB"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rtlCol="0"/>
          <a:lstStyle/>
          <a:p>
            <a:pPr rtl="0"/>
            <a:fld id="{BC849E9A-41F7-4779-A581-48A7C374A227}" type="slidenum">
              <a:rPr lang="en-GB" smtClean="0"/>
              <a:t>21</a:t>
            </a:fld>
            <a:endParaRPr lang="en-GB"/>
          </a:p>
        </p:txBody>
      </p:sp>
    </p:spTree>
    <p:extLst>
      <p:ext uri="{BB962C8B-B14F-4D97-AF65-F5344CB8AC3E}">
        <p14:creationId xmlns:p14="http://schemas.microsoft.com/office/powerpoint/2010/main"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en-GB" noProof="0"/>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rtlCol="0"/>
          <a:lstStyle/>
          <a:p>
            <a:pPr rtl="0"/>
            <a:fld id="{0DA46EA2-BC22-4B86-B67A-CF6EDC0DD9F0}" type="datetime1">
              <a:rPr lang="en-GB" noProof="0" smtClean="0"/>
              <a:t>20/10/2024</a:t>
            </a:fld>
            <a:endParaRPr lang="en-GB" noProof="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rtlCol="0"/>
          <a:lstStyle/>
          <a:p>
            <a:pPr rtl="0"/>
            <a:endParaRPr lang="en-GB" noProof="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rtlCol="0"/>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rtlCol="0"/>
          <a:lstStyle/>
          <a:p>
            <a:pPr rtl="0"/>
            <a:r>
              <a:rPr lang="en-GB" noProof="0"/>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hasCustomPrompt="1"/>
          </p:nvPr>
        </p:nvSpPr>
        <p:spPr/>
        <p:txBody>
          <a:bodyPr vert="eaVert"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rtlCol="0"/>
          <a:lstStyle/>
          <a:p>
            <a:pPr rtl="0"/>
            <a:fld id="{9AA7EB1F-2CD4-4980-9972-FC789747793F}" type="datetime1">
              <a:rPr lang="en-GB" noProof="0" smtClean="0"/>
              <a:t>20/10/2024</a:t>
            </a:fld>
            <a:endParaRPr lang="en-GB" noProof="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rtlCol="0"/>
          <a:lstStyle/>
          <a:p>
            <a:pPr rtl="0"/>
            <a:endParaRPr lang="en-GB" noProof="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rtlCol="0"/>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rtlCol="0"/>
          <a:lstStyle/>
          <a:p>
            <a:pPr rtl="0"/>
            <a:r>
              <a:rPr lang="en-GB" noProof="0"/>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hasCustomPrompt="1"/>
          </p:nvPr>
        </p:nvSpPr>
        <p:spPr>
          <a:xfrm>
            <a:off x="838200" y="365125"/>
            <a:ext cx="7734300" cy="5811838"/>
          </a:xfrm>
        </p:spPr>
        <p:txBody>
          <a:bodyPr vert="eaVert"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rtlCol="0"/>
          <a:lstStyle/>
          <a:p>
            <a:pPr rtl="0"/>
            <a:fld id="{0D9B7C8B-22DC-40E3-A258-9F0368522948}" type="datetime1">
              <a:rPr lang="en-GB" noProof="0" smtClean="0"/>
              <a:t>20/10/2024</a:t>
            </a:fld>
            <a:endParaRPr lang="en-GB" noProof="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rtlCol="0"/>
          <a:lstStyle/>
          <a:p>
            <a:pPr rtl="0"/>
            <a:endParaRPr lang="en-GB" noProof="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rtlCol="0"/>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hasCustomPrompt="1"/>
          </p:nvPr>
        </p:nvSpPr>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rtlCol="0"/>
          <a:lstStyle/>
          <a:p>
            <a:pPr rtl="0"/>
            <a:fld id="{AC42D220-FC57-4072-9A33-9D6BF23F4F82}" type="datetime1">
              <a:rPr lang="en-GB" noProof="0" smtClean="0"/>
              <a:t>20/10/2024</a:t>
            </a:fld>
            <a:endParaRPr lang="en-GB" noProof="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rtlCol="0"/>
          <a:lstStyle/>
          <a:p>
            <a:pPr rtl="0"/>
            <a:endParaRPr lang="en-GB" noProof="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rtlCol="0"/>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rtlCol="0" anchor="b"/>
          <a:lstStyle>
            <a:lvl1pPr>
              <a:defRPr sz="6000"/>
            </a:lvl1pPr>
          </a:lstStyle>
          <a:p>
            <a:pPr rtl="0"/>
            <a:r>
              <a:rPr lang="en-GB" noProof="0"/>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rtlCol="0"/>
          <a:lstStyle/>
          <a:p>
            <a:pPr rtl="0"/>
            <a:fld id="{61135F4B-DFF3-43A8-8F63-B80094325107}" type="datetime1">
              <a:rPr lang="en-GB" noProof="0" smtClean="0"/>
              <a:t>20/10/2024</a:t>
            </a:fld>
            <a:endParaRPr lang="en-GB" noProof="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rtlCol="0"/>
          <a:lstStyle/>
          <a:p>
            <a:pPr rtl="0"/>
            <a:endParaRPr lang="en-GB" noProof="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rtlCol="0"/>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hasCustomPrompt="1"/>
          </p:nvPr>
        </p:nvSpPr>
        <p:spPr>
          <a:xfrm>
            <a:off x="838200" y="1825625"/>
            <a:ext cx="5181600" cy="435133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hasCustomPrompt="1"/>
          </p:nvPr>
        </p:nvSpPr>
        <p:spPr>
          <a:xfrm>
            <a:off x="6172200" y="1825625"/>
            <a:ext cx="5181600" cy="435133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rtlCol="0"/>
          <a:lstStyle/>
          <a:p>
            <a:pPr rtl="0"/>
            <a:fld id="{2580273E-081F-4132-AAA7-2041DF64BFA8}" type="datetime1">
              <a:rPr lang="en-GB" noProof="0" smtClean="0"/>
              <a:t>20/10/2024</a:t>
            </a:fld>
            <a:endParaRPr lang="en-GB" noProof="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rtlCol="0"/>
          <a:lstStyle/>
          <a:p>
            <a:pPr rtl="0"/>
            <a:endParaRPr lang="en-GB" noProof="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rtlCol="0"/>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hasCustomPrompt="1"/>
          </p:nvPr>
        </p:nvSpPr>
        <p:spPr>
          <a:xfrm>
            <a:off x="839788" y="2505075"/>
            <a:ext cx="5157787" cy="3684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hasCustomPrompt="1"/>
          </p:nvPr>
        </p:nvSpPr>
        <p:spPr>
          <a:xfrm>
            <a:off x="6172200" y="2505075"/>
            <a:ext cx="5183188" cy="3684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rtlCol="0"/>
          <a:lstStyle/>
          <a:p>
            <a:pPr rtl="0"/>
            <a:fld id="{3712B822-7BB5-46D8-81A8-C2F8E1142EA2}" type="datetime1">
              <a:rPr lang="en-GB" noProof="0" smtClean="0"/>
              <a:t>20/10/2024</a:t>
            </a:fld>
            <a:endParaRPr lang="en-GB" noProof="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rtlCol="0"/>
          <a:lstStyle/>
          <a:p>
            <a:pPr rtl="0"/>
            <a:endParaRPr lang="en-GB" noProof="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rtlCol="0"/>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rtlCol="0"/>
          <a:lstStyle/>
          <a:p>
            <a:pPr rtl="0"/>
            <a:fld id="{F9638FF8-C1E4-4B17-83BF-87DD6B1C203A}" type="datetime1">
              <a:rPr lang="en-GB" noProof="0" smtClean="0"/>
              <a:t>20/10/2024</a:t>
            </a:fld>
            <a:endParaRPr lang="en-GB" noProof="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rtlCol="0"/>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rtlCol="0"/>
          <a:lstStyle/>
          <a:p>
            <a:pPr rtl="0"/>
            <a:fld id="{718D55AB-162F-41E1-92EA-78CFBA58556C}" type="datetime1">
              <a:rPr lang="en-GB" noProof="0" smtClean="0"/>
              <a:t>20/10/2024</a:t>
            </a:fld>
            <a:endParaRPr lang="en-GB" noProof="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rtlCol="0"/>
          <a:lstStyle/>
          <a:p>
            <a:pPr rtl="0"/>
            <a:endParaRPr lang="en-GB" noProof="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rtlCol="0"/>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rtlCol="0"/>
          <a:lstStyle/>
          <a:p>
            <a:pPr rtl="0"/>
            <a:fld id="{C57EE2B0-1855-4554-A66F-5F6294FEA40F}" type="datetime1">
              <a:rPr lang="en-GB" noProof="0" smtClean="0"/>
              <a:t>20/10/2024</a:t>
            </a:fld>
            <a:endParaRPr lang="en-GB" noProof="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rtlCol="0"/>
          <a:lstStyle/>
          <a:p>
            <a:pPr rtl="0"/>
            <a:endParaRPr lang="en-GB" noProof="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rtlCol="0"/>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rtlCol="0"/>
          <a:lstStyle/>
          <a:p>
            <a:pPr rtl="0"/>
            <a:fld id="{1FC7731B-A4B6-4E5F-A2C6-741933B2A734}" type="datetime1">
              <a:rPr lang="en-GB" noProof="0" smtClean="0"/>
              <a:t>20/10/2024</a:t>
            </a:fld>
            <a:endParaRPr lang="en-GB" noProof="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rtlCol="0"/>
          <a:lstStyle/>
          <a:p>
            <a:pPr rtl="0"/>
            <a:endParaRPr lang="en-GB" noProof="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rtlCol="0"/>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65FCB083-E03F-48DC-9F00-148E3F90DBDB}" type="datetime1">
              <a:rPr lang="en-GB" noProof="0" smtClean="0"/>
              <a:t>20/10/2024</a:t>
            </a:fld>
            <a:endParaRPr lang="en-GB" noProof="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6AF1B4E-90EC-4A51-B6E5-B702C054ECB0}" type="slidenum">
              <a:rPr lang="en-GB" noProof="0" smtClean="0"/>
              <a:t>‹#›</a:t>
            </a:fld>
            <a:endParaRPr lang="en-GB" noProof="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scopus.com/"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2" y="4573166"/>
            <a:ext cx="6307219" cy="1956945"/>
          </a:xfrm>
        </p:spPr>
        <p:txBody>
          <a:bodyPr rtlCol="0" anchor="t">
            <a:normAutofit/>
          </a:bodyPr>
          <a:lstStyle/>
          <a:p>
            <a:pPr algn="l" rtl="0"/>
            <a:r>
              <a:rPr lang="en-US" sz="4400" dirty="0">
                <a:latin typeface="Franklin Gothic Book" panose="020B0503020102020204" pitchFamily="34" charset="0"/>
                <a:cs typeface="Segoe UI" panose="020B0502040204020203" pitchFamily="34" charset="0"/>
              </a:rPr>
              <a:t>Bibliography Analysis of Marketing Analytics &amp; Family Businesses</a:t>
            </a:r>
            <a:endParaRPr lang="en-GB" sz="44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654296" y="3945418"/>
            <a:ext cx="5609219" cy="576738"/>
          </a:xfrm>
        </p:spPr>
        <p:txBody>
          <a:bodyPr rtlCol="0" anchor="b">
            <a:normAutofit fontScale="92500" lnSpcReduction="10000"/>
          </a:bodyPr>
          <a:lstStyle/>
          <a:p>
            <a:pPr algn="l" rtl="0"/>
            <a:r>
              <a:rPr lang="en-US" sz="2000" dirty="0">
                <a:latin typeface="Franklin Gothic Book" panose="020B0503020102020204" pitchFamily="34" charset="0"/>
              </a:rPr>
              <a:t>Using Data from Scopus and Visual Mapping with VOSviewer</a:t>
            </a:r>
            <a:endParaRPr lang="en-GB" sz="2000" dirty="0">
              <a:latin typeface="Franklin Gothic Book" panose="020B0503020102020204" pitchFamily="34" charset="0"/>
            </a:endParaRP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00667"/>
          </a:xfrm>
        </p:spPr>
        <p:txBody>
          <a:bodyPr anchor="t">
            <a:normAutofit fontScale="90000"/>
          </a:bodyPr>
          <a:lstStyle/>
          <a:p>
            <a:pPr algn="ctr"/>
            <a:r>
              <a:rPr lang="en-US" dirty="0"/>
              <a:t>Co-occurrence and All keywords</a:t>
            </a:r>
            <a:br>
              <a:rPr lang="en-US" dirty="0"/>
            </a:br>
            <a:r>
              <a:rPr lang="en-US" dirty="0"/>
              <a:t>Density Visualization </a:t>
            </a:r>
            <a:br>
              <a:rPr lang="en-US" dirty="0"/>
            </a:br>
            <a:endParaRPr lang="en-US" dirty="0"/>
          </a:p>
        </p:txBody>
      </p:sp>
      <p:pic>
        <p:nvPicPr>
          <p:cNvPr id="4" name="Picture 3">
            <a:extLst>
              <a:ext uri="{FF2B5EF4-FFF2-40B4-BE49-F238E27FC236}">
                <a16:creationId xmlns:a16="http://schemas.microsoft.com/office/drawing/2014/main" id="{5A041B16-6AA6-4C05-869F-8322DFC87A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298222"/>
            <a:ext cx="12192000" cy="5734756"/>
          </a:xfrm>
          <a:prstGeom prst="rect">
            <a:avLst/>
          </a:prstGeom>
        </p:spPr>
      </p:pic>
    </p:spTree>
    <p:extLst>
      <p:ext uri="{BB962C8B-B14F-4D97-AF65-F5344CB8AC3E}">
        <p14:creationId xmlns:p14="http://schemas.microsoft.com/office/powerpoint/2010/main" val="372775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91305"/>
          </a:xfrm>
        </p:spPr>
        <p:txBody>
          <a:bodyPr anchor="t">
            <a:normAutofit fontScale="90000"/>
          </a:bodyPr>
          <a:lstStyle/>
          <a:p>
            <a:pPr algn="ctr"/>
            <a:r>
              <a:rPr lang="en-US" dirty="0"/>
              <a:t>Citation and organization</a:t>
            </a:r>
            <a:br>
              <a:rPr lang="en-US" dirty="0"/>
            </a:br>
            <a:r>
              <a:rPr lang="en-US" dirty="0"/>
              <a:t>Network Visualization </a:t>
            </a:r>
            <a:br>
              <a:rPr lang="en-US" dirty="0"/>
            </a:br>
            <a:endParaRPr lang="en-US" dirty="0"/>
          </a:p>
        </p:txBody>
      </p:sp>
      <p:pic>
        <p:nvPicPr>
          <p:cNvPr id="5" name="Picture 4">
            <a:extLst>
              <a:ext uri="{FF2B5EF4-FFF2-40B4-BE49-F238E27FC236}">
                <a16:creationId xmlns:a16="http://schemas.microsoft.com/office/drawing/2014/main" id="{E6D2D624-A958-4C7E-B965-FC1CA1F9B9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334" y="1420427"/>
            <a:ext cx="12251334" cy="5437573"/>
          </a:xfrm>
          <a:prstGeom prst="rect">
            <a:avLst/>
          </a:prstGeom>
        </p:spPr>
      </p:pic>
    </p:spTree>
    <p:extLst>
      <p:ext uri="{BB962C8B-B14F-4D97-AF65-F5344CB8AC3E}">
        <p14:creationId xmlns:p14="http://schemas.microsoft.com/office/powerpoint/2010/main" val="3787273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00667"/>
          </a:xfrm>
        </p:spPr>
        <p:txBody>
          <a:bodyPr anchor="t">
            <a:normAutofit fontScale="90000"/>
          </a:bodyPr>
          <a:lstStyle/>
          <a:p>
            <a:pPr algn="ctr"/>
            <a:r>
              <a:rPr lang="en-US" dirty="0"/>
              <a:t>Citation and organization</a:t>
            </a:r>
            <a:br>
              <a:rPr lang="en-US" dirty="0"/>
            </a:br>
            <a:r>
              <a:rPr lang="en-US" dirty="0"/>
              <a:t>Overlay Visualization </a:t>
            </a:r>
            <a:br>
              <a:rPr lang="en-US" dirty="0"/>
            </a:br>
            <a:endParaRPr lang="en-US" dirty="0"/>
          </a:p>
        </p:txBody>
      </p:sp>
      <p:pic>
        <p:nvPicPr>
          <p:cNvPr id="4" name="Picture 3">
            <a:extLst>
              <a:ext uri="{FF2B5EF4-FFF2-40B4-BE49-F238E27FC236}">
                <a16:creationId xmlns:a16="http://schemas.microsoft.com/office/drawing/2014/main" id="{ABBB5F8F-4EEC-4719-AEFE-464C460CA7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196622"/>
            <a:ext cx="12191999" cy="5727961"/>
          </a:xfrm>
          <a:prstGeom prst="rect">
            <a:avLst/>
          </a:prstGeom>
        </p:spPr>
      </p:pic>
    </p:spTree>
    <p:extLst>
      <p:ext uri="{BB962C8B-B14F-4D97-AF65-F5344CB8AC3E}">
        <p14:creationId xmlns:p14="http://schemas.microsoft.com/office/powerpoint/2010/main" val="3239926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00667"/>
          </a:xfrm>
        </p:spPr>
        <p:txBody>
          <a:bodyPr anchor="t">
            <a:normAutofit fontScale="90000"/>
          </a:bodyPr>
          <a:lstStyle/>
          <a:p>
            <a:pPr algn="ctr"/>
            <a:r>
              <a:rPr lang="en-US" dirty="0"/>
              <a:t>Citation and organization</a:t>
            </a:r>
            <a:br>
              <a:rPr lang="en-US" dirty="0"/>
            </a:br>
            <a:r>
              <a:rPr lang="en-US" dirty="0"/>
              <a:t>Density Visualization </a:t>
            </a:r>
            <a:br>
              <a:rPr lang="en-US" dirty="0"/>
            </a:br>
            <a:endParaRPr lang="en-US" dirty="0"/>
          </a:p>
        </p:txBody>
      </p:sp>
      <p:pic>
        <p:nvPicPr>
          <p:cNvPr id="4" name="Picture 3">
            <a:extLst>
              <a:ext uri="{FF2B5EF4-FFF2-40B4-BE49-F238E27FC236}">
                <a16:creationId xmlns:a16="http://schemas.microsoft.com/office/drawing/2014/main" id="{5A041B16-6AA6-4C05-869F-8322DFC87A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49406"/>
            <a:ext cx="12192000" cy="5508594"/>
          </a:xfrm>
          <a:prstGeom prst="rect">
            <a:avLst/>
          </a:prstGeom>
        </p:spPr>
      </p:pic>
    </p:spTree>
    <p:extLst>
      <p:ext uri="{BB962C8B-B14F-4D97-AF65-F5344CB8AC3E}">
        <p14:creationId xmlns:p14="http://schemas.microsoft.com/office/powerpoint/2010/main" val="2801377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91305"/>
          </a:xfrm>
        </p:spPr>
        <p:txBody>
          <a:bodyPr anchor="t">
            <a:normAutofit fontScale="90000"/>
          </a:bodyPr>
          <a:lstStyle/>
          <a:p>
            <a:pPr algn="ctr"/>
            <a:r>
              <a:rPr lang="en-US" dirty="0"/>
              <a:t>Bibliographic coupling and Countries</a:t>
            </a:r>
            <a:br>
              <a:rPr lang="en-US" dirty="0"/>
            </a:br>
            <a:r>
              <a:rPr lang="en-US" dirty="0"/>
              <a:t>Network Visualization </a:t>
            </a:r>
            <a:br>
              <a:rPr lang="en-US" dirty="0"/>
            </a:br>
            <a:endParaRPr lang="en-US" dirty="0"/>
          </a:p>
        </p:txBody>
      </p:sp>
      <p:pic>
        <p:nvPicPr>
          <p:cNvPr id="5" name="Picture 4">
            <a:extLst>
              <a:ext uri="{FF2B5EF4-FFF2-40B4-BE49-F238E27FC236}">
                <a16:creationId xmlns:a16="http://schemas.microsoft.com/office/drawing/2014/main" id="{E6D2D624-A958-4C7E-B965-FC1CA1F9B9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1420427"/>
            <a:ext cx="12192000" cy="5437573"/>
          </a:xfrm>
          <a:prstGeom prst="rect">
            <a:avLst/>
          </a:prstGeom>
        </p:spPr>
      </p:pic>
    </p:spTree>
    <p:extLst>
      <p:ext uri="{BB962C8B-B14F-4D97-AF65-F5344CB8AC3E}">
        <p14:creationId xmlns:p14="http://schemas.microsoft.com/office/powerpoint/2010/main" val="130436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00667"/>
          </a:xfrm>
        </p:spPr>
        <p:txBody>
          <a:bodyPr anchor="t">
            <a:normAutofit fontScale="90000"/>
          </a:bodyPr>
          <a:lstStyle/>
          <a:p>
            <a:pPr algn="ctr"/>
            <a:r>
              <a:rPr lang="en-US" dirty="0"/>
              <a:t>Bibliographic coupling and Countries</a:t>
            </a:r>
            <a:br>
              <a:rPr lang="en-US" dirty="0"/>
            </a:br>
            <a:r>
              <a:rPr lang="en-US" dirty="0"/>
              <a:t>Overlay Visualization </a:t>
            </a:r>
            <a:br>
              <a:rPr lang="en-US" dirty="0"/>
            </a:br>
            <a:endParaRPr lang="en-US" dirty="0"/>
          </a:p>
        </p:txBody>
      </p:sp>
      <p:pic>
        <p:nvPicPr>
          <p:cNvPr id="4" name="Picture 3">
            <a:extLst>
              <a:ext uri="{FF2B5EF4-FFF2-40B4-BE49-F238E27FC236}">
                <a16:creationId xmlns:a16="http://schemas.microsoft.com/office/drawing/2014/main" id="{ABBB5F8F-4EEC-4719-AEFE-464C460CA7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196623"/>
            <a:ext cx="12192000" cy="5661377"/>
          </a:xfrm>
          <a:prstGeom prst="rect">
            <a:avLst/>
          </a:prstGeom>
        </p:spPr>
      </p:pic>
    </p:spTree>
    <p:extLst>
      <p:ext uri="{BB962C8B-B14F-4D97-AF65-F5344CB8AC3E}">
        <p14:creationId xmlns:p14="http://schemas.microsoft.com/office/powerpoint/2010/main" val="3599039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00667"/>
          </a:xfrm>
        </p:spPr>
        <p:txBody>
          <a:bodyPr anchor="t">
            <a:normAutofit fontScale="90000"/>
          </a:bodyPr>
          <a:lstStyle/>
          <a:p>
            <a:pPr algn="ctr"/>
            <a:r>
              <a:rPr lang="en-US" dirty="0"/>
              <a:t>Co-Citation and Cited References</a:t>
            </a:r>
            <a:br>
              <a:rPr lang="en-US" dirty="0"/>
            </a:br>
            <a:r>
              <a:rPr lang="en-US" dirty="0"/>
              <a:t>Density Visualization </a:t>
            </a:r>
            <a:br>
              <a:rPr lang="en-US" dirty="0"/>
            </a:br>
            <a:endParaRPr lang="en-US" dirty="0"/>
          </a:p>
        </p:txBody>
      </p:sp>
      <p:pic>
        <p:nvPicPr>
          <p:cNvPr id="4" name="Picture 3">
            <a:extLst>
              <a:ext uri="{FF2B5EF4-FFF2-40B4-BE49-F238E27FC236}">
                <a16:creationId xmlns:a16="http://schemas.microsoft.com/office/drawing/2014/main" id="{5A041B16-6AA6-4C05-869F-8322DFC87A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49406"/>
            <a:ext cx="12268940" cy="5508594"/>
          </a:xfrm>
          <a:prstGeom prst="rect">
            <a:avLst/>
          </a:prstGeom>
        </p:spPr>
      </p:pic>
    </p:spTree>
    <p:extLst>
      <p:ext uri="{BB962C8B-B14F-4D97-AF65-F5344CB8AC3E}">
        <p14:creationId xmlns:p14="http://schemas.microsoft.com/office/powerpoint/2010/main" val="3151423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91305"/>
          </a:xfrm>
        </p:spPr>
        <p:txBody>
          <a:bodyPr anchor="t">
            <a:normAutofit fontScale="90000"/>
          </a:bodyPr>
          <a:lstStyle/>
          <a:p>
            <a:pPr algn="ctr"/>
            <a:r>
              <a:rPr lang="en-US" dirty="0"/>
              <a:t>Co-Citation and Cited References</a:t>
            </a:r>
            <a:br>
              <a:rPr lang="en-US" dirty="0"/>
            </a:br>
            <a:r>
              <a:rPr lang="en-US" dirty="0"/>
              <a:t>Network Visualization </a:t>
            </a:r>
            <a:br>
              <a:rPr lang="en-US" dirty="0"/>
            </a:br>
            <a:endParaRPr lang="en-US" dirty="0"/>
          </a:p>
        </p:txBody>
      </p:sp>
      <p:pic>
        <p:nvPicPr>
          <p:cNvPr id="5" name="Picture 4">
            <a:extLst>
              <a:ext uri="{FF2B5EF4-FFF2-40B4-BE49-F238E27FC236}">
                <a16:creationId xmlns:a16="http://schemas.microsoft.com/office/drawing/2014/main" id="{E6D2D624-A958-4C7E-B965-FC1CA1F9B9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420427"/>
            <a:ext cx="12192000" cy="5437573"/>
          </a:xfrm>
          <a:prstGeom prst="rect">
            <a:avLst/>
          </a:prstGeom>
        </p:spPr>
      </p:pic>
    </p:spTree>
    <p:extLst>
      <p:ext uri="{BB962C8B-B14F-4D97-AF65-F5344CB8AC3E}">
        <p14:creationId xmlns:p14="http://schemas.microsoft.com/office/powerpoint/2010/main" val="1104433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00667"/>
          </a:xfrm>
        </p:spPr>
        <p:txBody>
          <a:bodyPr anchor="t">
            <a:normAutofit fontScale="90000"/>
          </a:bodyPr>
          <a:lstStyle/>
          <a:p>
            <a:pPr algn="ctr"/>
            <a:r>
              <a:rPr lang="en-US" dirty="0"/>
              <a:t>Co-Citation and Cited References</a:t>
            </a:r>
            <a:br>
              <a:rPr lang="en-US" dirty="0"/>
            </a:br>
            <a:r>
              <a:rPr lang="en-US" dirty="0"/>
              <a:t>Density Visualization </a:t>
            </a:r>
            <a:br>
              <a:rPr lang="en-US" dirty="0"/>
            </a:br>
            <a:endParaRPr lang="en-US" dirty="0"/>
          </a:p>
        </p:txBody>
      </p:sp>
      <p:pic>
        <p:nvPicPr>
          <p:cNvPr id="4" name="Picture 3">
            <a:extLst>
              <a:ext uri="{FF2B5EF4-FFF2-40B4-BE49-F238E27FC236}">
                <a16:creationId xmlns:a16="http://schemas.microsoft.com/office/drawing/2014/main" id="{5A041B16-6AA6-4C05-869F-8322DFC87A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49406"/>
            <a:ext cx="12192000" cy="5508594"/>
          </a:xfrm>
          <a:prstGeom prst="rect">
            <a:avLst/>
          </a:prstGeom>
        </p:spPr>
      </p:pic>
    </p:spTree>
    <p:extLst>
      <p:ext uri="{BB962C8B-B14F-4D97-AF65-F5344CB8AC3E}">
        <p14:creationId xmlns:p14="http://schemas.microsoft.com/office/powerpoint/2010/main" val="2942813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FD3F0D-9695-4C51-89C5-B2F4F9C3193A}"/>
              </a:ext>
            </a:extLst>
          </p:cNvPr>
          <p:cNvSpPr txBox="1"/>
          <p:nvPr/>
        </p:nvSpPr>
        <p:spPr>
          <a:xfrm>
            <a:off x="656948" y="1561042"/>
            <a:ext cx="11097087" cy="3970318"/>
          </a:xfrm>
          <a:prstGeom prst="rect">
            <a:avLst/>
          </a:prstGeom>
          <a:noFill/>
        </p:spPr>
        <p:txBody>
          <a:bodyPr wrap="square">
            <a:spAutoFit/>
          </a:bodyPr>
          <a:lstStyle/>
          <a:p>
            <a:pPr marL="285750" indent="-285750">
              <a:buFont typeface="Arial" panose="020B0604020202020204" pitchFamily="34" charset="0"/>
              <a:buChar char="•"/>
            </a:pPr>
            <a:r>
              <a:rPr lang="en-US" dirty="0"/>
              <a:t>In this bibliography analysis, we examined the intersection of marketing analytics and family businesses through a detailed review of the literature using data from Scopus and visual mapping in VOSviewer. The co-authorship, co-citation, and keyword co-occurrence maps provided valuable insights into the key players, themes, and research clusters in these fields.</a:t>
            </a:r>
          </a:p>
          <a:p>
            <a:pPr marL="285750" indent="-285750">
              <a:buFont typeface="Arial" panose="020B0604020202020204" pitchFamily="34" charset="0"/>
              <a:buChar char="•"/>
            </a:pPr>
            <a:r>
              <a:rPr lang="en-US" dirty="0"/>
              <a:t>Our analysis revealed that while there is growing interest in using marketing analytics within family businesses, the research remains fragmented across multiple subfields. Prominent authors and institutions have begun to form collaborative networks, but there are still gaps in connecting these efforts across different geographic regions and disciplines. Furthermore, the keyword co-occurrence map highlighted key themes like data-driven decision-making and succession planning, showing the potential for further integration of advanced analytics in family business strategies.</a:t>
            </a:r>
          </a:p>
          <a:p>
            <a:pPr marL="285750" indent="-285750">
              <a:buFont typeface="Arial" panose="020B0604020202020204" pitchFamily="34" charset="0"/>
              <a:buChar char="•"/>
            </a:pPr>
            <a:r>
              <a:rPr lang="en-US" dirty="0"/>
              <a:t>Overall, this analysis underscores the importance of bridging the gap between marketing analytics and family business studies. Future research should aim to deepen the exploration of how data-driven tools can enhance the unique dynamics of family-run enterprises, addressing the existing gaps and expanding the scope of collaboration within this growing area of study.</a:t>
            </a:r>
          </a:p>
        </p:txBody>
      </p:sp>
      <p:sp>
        <p:nvSpPr>
          <p:cNvPr id="5" name="TextBox 4">
            <a:extLst>
              <a:ext uri="{FF2B5EF4-FFF2-40B4-BE49-F238E27FC236}">
                <a16:creationId xmlns:a16="http://schemas.microsoft.com/office/drawing/2014/main" id="{FF347175-5540-4136-8C51-9F349785EC59}"/>
              </a:ext>
            </a:extLst>
          </p:cNvPr>
          <p:cNvSpPr txBox="1"/>
          <p:nvPr/>
        </p:nvSpPr>
        <p:spPr>
          <a:xfrm>
            <a:off x="3122720" y="405698"/>
            <a:ext cx="6094520" cy="584775"/>
          </a:xfrm>
          <a:prstGeom prst="rect">
            <a:avLst/>
          </a:prstGeom>
          <a:noFill/>
        </p:spPr>
        <p:txBody>
          <a:bodyPr wrap="square">
            <a:spAutoFit/>
          </a:bodyPr>
          <a:lstStyle/>
          <a:p>
            <a:pPr algn="ctr"/>
            <a:r>
              <a:rPr lang="en-US" sz="3200" dirty="0"/>
              <a:t>Conclusion</a:t>
            </a:r>
          </a:p>
        </p:txBody>
      </p:sp>
    </p:spTree>
    <p:extLst>
      <p:ext uri="{BB962C8B-B14F-4D97-AF65-F5344CB8AC3E}">
        <p14:creationId xmlns:p14="http://schemas.microsoft.com/office/powerpoint/2010/main" val="1394369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4BC73-1A49-44DC-8F74-443C775F2ABF}"/>
              </a:ext>
            </a:extLst>
          </p:cNvPr>
          <p:cNvSpPr>
            <a:spLocks noGrp="1"/>
          </p:cNvSpPr>
          <p:nvPr>
            <p:ph type="title"/>
          </p:nvPr>
        </p:nvSpPr>
        <p:spPr/>
        <p:txBody>
          <a:bodyPr/>
          <a:lstStyle/>
          <a:p>
            <a:r>
              <a:rPr lang="en-US" dirty="0"/>
              <a:t>Keywords for Our Analysis</a:t>
            </a:r>
          </a:p>
        </p:txBody>
      </p:sp>
      <p:sp>
        <p:nvSpPr>
          <p:cNvPr id="3" name="Content Placeholder 2">
            <a:extLst>
              <a:ext uri="{FF2B5EF4-FFF2-40B4-BE49-F238E27FC236}">
                <a16:creationId xmlns:a16="http://schemas.microsoft.com/office/drawing/2014/main" id="{9A19B0C4-320C-408D-8B7A-ECDF7F604689}"/>
              </a:ext>
            </a:extLst>
          </p:cNvPr>
          <p:cNvSpPr>
            <a:spLocks noGrp="1"/>
          </p:cNvSpPr>
          <p:nvPr>
            <p:ph idx="1"/>
          </p:nvPr>
        </p:nvSpPr>
        <p:spPr>
          <a:xfrm>
            <a:off x="838200" y="1825625"/>
            <a:ext cx="10515600" cy="1877131"/>
          </a:xfrm>
        </p:spPr>
        <p:txBody>
          <a:bodyPr/>
          <a:lstStyle/>
          <a:p>
            <a:pPr marL="0" marR="0">
              <a:lnSpc>
                <a:spcPct val="115000"/>
              </a:lnSpc>
              <a:spcBef>
                <a:spcPts val="0"/>
              </a:spcBef>
              <a:spcAft>
                <a:spcPts val="1000"/>
              </a:spcAft>
            </a:pPr>
            <a:r>
              <a:rPr lang="en-US" sz="1800" dirty="0">
                <a:solidFill>
                  <a:srgbClr val="215868"/>
                </a:solidFill>
                <a:effectLst/>
                <a:latin typeface="arialnarrow"/>
                <a:ea typeface="Times New Roman" panose="02020603050405020304" pitchFamily="18" charset="0"/>
                <a:cs typeface="Times New Roman" panose="02020603050405020304" pitchFamily="18" charset="0"/>
              </a:rPr>
              <a:t>marketing analytics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effectLst/>
                <a:latin typeface="arialnarrow"/>
                <a:ea typeface="Times New Roman" panose="02020603050405020304" pitchFamily="18" charset="0"/>
                <a:cs typeface="Times New Roman" panose="02020603050405020304" pitchFamily="18" charset="0"/>
              </a:rPr>
              <a:t>and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solidFill>
                  <a:srgbClr val="31849B"/>
                </a:solidFill>
                <a:effectLst/>
                <a:latin typeface="arialnarrow"/>
                <a:ea typeface="Times New Roman" panose="02020603050405020304" pitchFamily="18" charset="0"/>
                <a:cs typeface="Times New Roman" panose="02020603050405020304" pitchFamily="18" charset="0"/>
              </a:rPr>
              <a:t>family business, family businesses,</a:t>
            </a:r>
            <a:r>
              <a:rPr lang="en-US" sz="1800" dirty="0">
                <a:effectLst/>
                <a:latin typeface="arialnarrow"/>
                <a:ea typeface="Times New Roman" panose="02020603050405020304" pitchFamily="18" charset="0"/>
                <a:cs typeface="Times New Roman" panose="02020603050405020304" pitchFamily="18" charset="0"/>
              </a:rPr>
              <a:t> </a:t>
            </a:r>
            <a:r>
              <a:rPr lang="en-US" sz="1800" dirty="0">
                <a:solidFill>
                  <a:srgbClr val="00B0F0"/>
                </a:solidFill>
                <a:effectLst/>
                <a:latin typeface="arialnarrow"/>
                <a:ea typeface="Times New Roman" panose="02020603050405020304" pitchFamily="18" charset="0"/>
                <a:cs typeface="Times New Roman" panose="02020603050405020304" pitchFamily="18" charset="0"/>
              </a:rPr>
              <a:t>family enterprise, family enterprises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281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85BDE-9F9D-474D-B37B-7417ED2136B8}"/>
              </a:ext>
            </a:extLst>
          </p:cNvPr>
          <p:cNvSpPr>
            <a:spLocks noGrp="1"/>
          </p:cNvSpPr>
          <p:nvPr>
            <p:ph type="ctrTitle"/>
          </p:nvPr>
        </p:nvSpPr>
        <p:spPr>
          <a:xfrm>
            <a:off x="1461856" y="506028"/>
            <a:ext cx="9144000" cy="1157380"/>
          </a:xfrm>
        </p:spPr>
        <p:txBody>
          <a:bodyPr/>
          <a:lstStyle/>
          <a:p>
            <a:r>
              <a:rPr lang="en-US" dirty="0"/>
              <a:t>References</a:t>
            </a:r>
          </a:p>
        </p:txBody>
      </p:sp>
      <p:sp>
        <p:nvSpPr>
          <p:cNvPr id="3" name="Subtitle 2">
            <a:extLst>
              <a:ext uri="{FF2B5EF4-FFF2-40B4-BE49-F238E27FC236}">
                <a16:creationId xmlns:a16="http://schemas.microsoft.com/office/drawing/2014/main" id="{19F5CB0E-28ED-4660-A5E2-18EFAFF2E57B}"/>
              </a:ext>
            </a:extLst>
          </p:cNvPr>
          <p:cNvSpPr>
            <a:spLocks noGrp="1"/>
          </p:cNvSpPr>
          <p:nvPr>
            <p:ph type="subTitle" idx="1"/>
          </p:nvPr>
        </p:nvSpPr>
        <p:spPr>
          <a:xfrm>
            <a:off x="1461856" y="2066201"/>
            <a:ext cx="9144000" cy="1655762"/>
          </a:xfrm>
        </p:spPr>
        <p:txBody>
          <a:bodyPr>
            <a:normAutofit fontScale="92500" lnSpcReduction="20000"/>
          </a:bodyPr>
          <a:lstStyle/>
          <a:p>
            <a:pPr marL="342900" indent="-342900" algn="l">
              <a:buFont typeface="Arial" panose="020B0604020202020204" pitchFamily="34" charset="0"/>
              <a:buChar char="•"/>
            </a:pPr>
            <a:r>
              <a:rPr lang="en-US" dirty="0"/>
              <a:t>Scopus Database. (Accessed [Date]). Available at: </a:t>
            </a:r>
            <a:r>
              <a:rPr lang="en-US" dirty="0">
                <a:hlinkClick r:id="rId2"/>
              </a:rPr>
              <a:t>www.scopus.com</a:t>
            </a: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Van Eck, N.J., &amp; Waltman, L. (2010). Software survey: VOSviewer, a computer program for bibliometric mapping. </a:t>
            </a:r>
            <a:r>
              <a:rPr lang="en-US" dirty="0" err="1"/>
              <a:t>Scientometrics</a:t>
            </a:r>
            <a:r>
              <a:rPr lang="en-US" dirty="0"/>
              <a:t>, 84(2), 523–538.</a:t>
            </a:r>
          </a:p>
        </p:txBody>
      </p:sp>
    </p:spTree>
    <p:extLst>
      <p:ext uri="{BB962C8B-B14F-4D97-AF65-F5344CB8AC3E}">
        <p14:creationId xmlns:p14="http://schemas.microsoft.com/office/powerpoint/2010/main" val="1799258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rtlCol="0">
            <a:normAutofit/>
          </a:bodyPr>
          <a:lstStyle/>
          <a:p>
            <a:pPr rtl="0"/>
            <a:r>
              <a:rPr lang="en-GB" sz="5400" dirty="0">
                <a:solidFill>
                  <a:srgbClr val="FFFFFF"/>
                </a:solidFill>
                <a:latin typeface="Franklin Gothic Book" panose="020B0503020102020204" pitchFamily="34" charset="0"/>
                <a:cs typeface="Segoe UI" panose="020B0502040204020203" pitchFamily="34" charset="0"/>
              </a:rPr>
              <a:t>Questions are welcome.</a:t>
            </a: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968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0951A-87CC-4534-B71B-1D3FC3252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602" y="476250"/>
            <a:ext cx="10103898" cy="5905500"/>
          </a:xfrm>
          <a:prstGeom prst="rect">
            <a:avLst/>
          </a:prstGeom>
        </p:spPr>
      </p:pic>
    </p:spTree>
    <p:extLst>
      <p:ext uri="{BB962C8B-B14F-4D97-AF65-F5344CB8AC3E}">
        <p14:creationId xmlns:p14="http://schemas.microsoft.com/office/powerpoint/2010/main" val="1877931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6769F-F090-4C60-B21F-92ED632BE185}"/>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AEAD2CE-0354-485E-984D-4342FADD8880}"/>
              </a:ext>
            </a:extLst>
          </p:cNvPr>
          <p:cNvSpPr>
            <a:spLocks noGrp="1"/>
          </p:cNvSpPr>
          <p:nvPr>
            <p:ph idx="1"/>
          </p:nvPr>
        </p:nvSpPr>
        <p:spPr/>
        <p:txBody>
          <a:bodyPr/>
          <a:lstStyle/>
          <a:p>
            <a:r>
              <a:rPr lang="en-US" dirty="0"/>
              <a:t> Data Source: Data was collected from Scopus using specific keywords. Keywords Used: Marketing Analytics Family Business, Family Businesses, Family Enterprise, Family Enterprises tools.</a:t>
            </a:r>
          </a:p>
          <a:p>
            <a:pPr marL="0" indent="0">
              <a:buNone/>
            </a:pPr>
            <a:endParaRPr lang="en-US" dirty="0"/>
          </a:p>
          <a:p>
            <a:pPr lvl="1"/>
            <a:r>
              <a:rPr lang="en-US" dirty="0"/>
              <a:t> VOS viewer as the tool used for creating co-authorship, co-citation, and keyword co-occurrence maps. Analysis Type: Bibliographic couplings-authorship analysis Keyword co-occurrence analysis</a:t>
            </a:r>
          </a:p>
        </p:txBody>
      </p:sp>
    </p:spTree>
    <p:extLst>
      <p:ext uri="{BB962C8B-B14F-4D97-AF65-F5344CB8AC3E}">
        <p14:creationId xmlns:p14="http://schemas.microsoft.com/office/powerpoint/2010/main" val="2556807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AC30-5C7C-4E5B-A431-0FE0DED4594E}"/>
              </a:ext>
            </a:extLst>
          </p:cNvPr>
          <p:cNvSpPr>
            <a:spLocks noGrp="1"/>
          </p:cNvSpPr>
          <p:nvPr>
            <p:ph type="ctrTitle"/>
          </p:nvPr>
        </p:nvSpPr>
        <p:spPr>
          <a:xfrm>
            <a:off x="1100666" y="268993"/>
            <a:ext cx="9144000" cy="1195741"/>
          </a:xfrm>
        </p:spPr>
        <p:txBody>
          <a:bodyPr/>
          <a:lstStyle/>
          <a:p>
            <a:pPr algn="l"/>
            <a:r>
              <a:rPr lang="en-US" dirty="0"/>
              <a:t>VOSviewer Maps Overview</a:t>
            </a:r>
          </a:p>
        </p:txBody>
      </p:sp>
      <p:sp>
        <p:nvSpPr>
          <p:cNvPr id="3" name="Subtitle 2">
            <a:extLst>
              <a:ext uri="{FF2B5EF4-FFF2-40B4-BE49-F238E27FC236}">
                <a16:creationId xmlns:a16="http://schemas.microsoft.com/office/drawing/2014/main" id="{200B639F-0744-441C-8DF2-50DDB526BD11}"/>
              </a:ext>
            </a:extLst>
          </p:cNvPr>
          <p:cNvSpPr>
            <a:spLocks noGrp="1"/>
          </p:cNvSpPr>
          <p:nvPr>
            <p:ph type="subTitle" idx="1"/>
          </p:nvPr>
        </p:nvSpPr>
        <p:spPr>
          <a:xfrm>
            <a:off x="1100666" y="1682926"/>
            <a:ext cx="5520267" cy="3984095"/>
          </a:xfrm>
        </p:spPr>
        <p:txBody>
          <a:bodyPr>
            <a:normAutofit/>
          </a:bodyPr>
          <a:lstStyle/>
          <a:p>
            <a:pPr algn="l"/>
            <a:r>
              <a:rPr lang="en-US" dirty="0"/>
              <a:t>Type of analysis and Unit of analysis</a:t>
            </a:r>
          </a:p>
          <a:p>
            <a:pPr marL="342900" indent="-342900" algn="l">
              <a:buFont typeface="Arial" panose="020B0604020202020204" pitchFamily="34" charset="0"/>
              <a:buChar char="•"/>
            </a:pPr>
            <a:r>
              <a:rPr lang="en-US" dirty="0"/>
              <a:t>Co-authorship  and  Organization</a:t>
            </a:r>
          </a:p>
          <a:p>
            <a:pPr marL="342900" indent="-342900" algn="l">
              <a:buFont typeface="Arial" panose="020B0604020202020204" pitchFamily="34" charset="0"/>
              <a:buChar char="•"/>
            </a:pPr>
            <a:r>
              <a:rPr lang="en-US" dirty="0"/>
              <a:t>Co-occurrence and All keywords</a:t>
            </a:r>
          </a:p>
          <a:p>
            <a:pPr marL="342900" indent="-342900" algn="l">
              <a:buFont typeface="Arial" panose="020B0604020202020204" pitchFamily="34" charset="0"/>
              <a:buChar char="•"/>
            </a:pPr>
            <a:r>
              <a:rPr lang="en-US" dirty="0"/>
              <a:t>Citation and organization</a:t>
            </a:r>
          </a:p>
          <a:p>
            <a:pPr marL="342900" indent="-342900" algn="l">
              <a:buFont typeface="Arial" panose="020B0604020202020204" pitchFamily="34" charset="0"/>
              <a:buChar char="•"/>
            </a:pPr>
            <a:r>
              <a:rPr lang="en-US" dirty="0"/>
              <a:t>Bibliographic coupling and Countries</a:t>
            </a:r>
          </a:p>
          <a:p>
            <a:pPr marL="342900" indent="-342900" algn="l">
              <a:buFont typeface="Arial" panose="020B0604020202020204" pitchFamily="34" charset="0"/>
              <a:buChar char="•"/>
            </a:pPr>
            <a:r>
              <a:rPr lang="en-US" dirty="0"/>
              <a:t>Co-Citation and Cited References</a:t>
            </a:r>
          </a:p>
        </p:txBody>
      </p:sp>
    </p:spTree>
    <p:extLst>
      <p:ext uri="{BB962C8B-B14F-4D97-AF65-F5344CB8AC3E}">
        <p14:creationId xmlns:p14="http://schemas.microsoft.com/office/powerpoint/2010/main" val="2887916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00667"/>
          </a:xfrm>
        </p:spPr>
        <p:txBody>
          <a:bodyPr anchor="t">
            <a:normAutofit fontScale="90000"/>
          </a:bodyPr>
          <a:lstStyle/>
          <a:p>
            <a:pPr algn="ctr"/>
            <a:r>
              <a:rPr lang="en-US" dirty="0"/>
              <a:t>Co-authorship  and  Organization Network Visualization </a:t>
            </a:r>
            <a:br>
              <a:rPr lang="en-US" dirty="0"/>
            </a:br>
            <a:endParaRPr lang="en-US" dirty="0"/>
          </a:p>
        </p:txBody>
      </p:sp>
      <p:pic>
        <p:nvPicPr>
          <p:cNvPr id="5" name="Picture 4">
            <a:extLst>
              <a:ext uri="{FF2B5EF4-FFF2-40B4-BE49-F238E27FC236}">
                <a16:creationId xmlns:a16="http://schemas.microsoft.com/office/drawing/2014/main" id="{E6D2D624-A958-4C7E-B965-FC1CA1F9B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622"/>
            <a:ext cx="12101689" cy="5565422"/>
          </a:xfrm>
          <a:prstGeom prst="rect">
            <a:avLst/>
          </a:prstGeom>
        </p:spPr>
      </p:pic>
    </p:spTree>
    <p:extLst>
      <p:ext uri="{BB962C8B-B14F-4D97-AF65-F5344CB8AC3E}">
        <p14:creationId xmlns:p14="http://schemas.microsoft.com/office/powerpoint/2010/main" val="709620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00667"/>
          </a:xfrm>
        </p:spPr>
        <p:txBody>
          <a:bodyPr anchor="t">
            <a:normAutofit fontScale="90000"/>
          </a:bodyPr>
          <a:lstStyle/>
          <a:p>
            <a:pPr algn="ctr"/>
            <a:r>
              <a:rPr lang="en-US" dirty="0"/>
              <a:t>Co-authorship  and  Organization Overlay Visualization </a:t>
            </a:r>
            <a:br>
              <a:rPr lang="en-US" dirty="0"/>
            </a:br>
            <a:endParaRPr lang="en-US" dirty="0"/>
          </a:p>
        </p:txBody>
      </p:sp>
      <p:pic>
        <p:nvPicPr>
          <p:cNvPr id="4" name="Picture 3">
            <a:extLst>
              <a:ext uri="{FF2B5EF4-FFF2-40B4-BE49-F238E27FC236}">
                <a16:creationId xmlns:a16="http://schemas.microsoft.com/office/drawing/2014/main" id="{ABBB5F8F-4EEC-4719-AEFE-464C460CA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622"/>
            <a:ext cx="12192000" cy="5661377"/>
          </a:xfrm>
          <a:prstGeom prst="rect">
            <a:avLst/>
          </a:prstGeom>
        </p:spPr>
      </p:pic>
    </p:spTree>
    <p:extLst>
      <p:ext uri="{BB962C8B-B14F-4D97-AF65-F5344CB8AC3E}">
        <p14:creationId xmlns:p14="http://schemas.microsoft.com/office/powerpoint/2010/main" val="28264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00667"/>
          </a:xfrm>
        </p:spPr>
        <p:txBody>
          <a:bodyPr anchor="t">
            <a:normAutofit fontScale="90000"/>
          </a:bodyPr>
          <a:lstStyle/>
          <a:p>
            <a:pPr algn="ctr"/>
            <a:r>
              <a:rPr lang="en-US" dirty="0"/>
              <a:t>Co-authorship  and  Organization Density Visualization </a:t>
            </a:r>
            <a:br>
              <a:rPr lang="en-US" dirty="0"/>
            </a:br>
            <a:endParaRPr lang="en-US" dirty="0"/>
          </a:p>
        </p:txBody>
      </p:sp>
      <p:pic>
        <p:nvPicPr>
          <p:cNvPr id="4" name="Picture 3">
            <a:extLst>
              <a:ext uri="{FF2B5EF4-FFF2-40B4-BE49-F238E27FC236}">
                <a16:creationId xmlns:a16="http://schemas.microsoft.com/office/drawing/2014/main" id="{5A041B16-6AA6-4C05-869F-8322DFC87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8222"/>
            <a:ext cx="12192000" cy="5734756"/>
          </a:xfrm>
          <a:prstGeom prst="rect">
            <a:avLst/>
          </a:prstGeom>
        </p:spPr>
      </p:pic>
    </p:spTree>
    <p:extLst>
      <p:ext uri="{BB962C8B-B14F-4D97-AF65-F5344CB8AC3E}">
        <p14:creationId xmlns:p14="http://schemas.microsoft.com/office/powerpoint/2010/main" val="142960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00667"/>
          </a:xfrm>
        </p:spPr>
        <p:txBody>
          <a:bodyPr anchor="t">
            <a:normAutofit fontScale="90000"/>
          </a:bodyPr>
          <a:lstStyle/>
          <a:p>
            <a:pPr algn="ctr"/>
            <a:r>
              <a:rPr lang="en-US" dirty="0"/>
              <a:t>Co-occurrence and All keywords</a:t>
            </a:r>
            <a:br>
              <a:rPr lang="en-US" dirty="0"/>
            </a:br>
            <a:r>
              <a:rPr lang="en-US" dirty="0"/>
              <a:t>Network Visualization </a:t>
            </a:r>
            <a:br>
              <a:rPr lang="en-US" dirty="0"/>
            </a:br>
            <a:endParaRPr lang="en-US" dirty="0"/>
          </a:p>
        </p:txBody>
      </p:sp>
      <p:pic>
        <p:nvPicPr>
          <p:cNvPr id="5" name="Picture 4">
            <a:extLst>
              <a:ext uri="{FF2B5EF4-FFF2-40B4-BE49-F238E27FC236}">
                <a16:creationId xmlns:a16="http://schemas.microsoft.com/office/drawing/2014/main" id="{E6D2D624-A958-4C7E-B965-FC1CA1F9B9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96622"/>
            <a:ext cx="12192000" cy="5565422"/>
          </a:xfrm>
          <a:prstGeom prst="rect">
            <a:avLst/>
          </a:prstGeom>
        </p:spPr>
      </p:pic>
    </p:spTree>
    <p:extLst>
      <p:ext uri="{BB962C8B-B14F-4D97-AF65-F5344CB8AC3E}">
        <p14:creationId xmlns:p14="http://schemas.microsoft.com/office/powerpoint/2010/main" val="40095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A3CBF-E4CE-406A-BD7D-311A4CDEF0CA}"/>
              </a:ext>
            </a:extLst>
          </p:cNvPr>
          <p:cNvSpPr>
            <a:spLocks noGrp="1"/>
          </p:cNvSpPr>
          <p:nvPr>
            <p:ph type="title"/>
          </p:nvPr>
        </p:nvSpPr>
        <p:spPr>
          <a:xfrm>
            <a:off x="869244" y="95956"/>
            <a:ext cx="10484556" cy="1100667"/>
          </a:xfrm>
        </p:spPr>
        <p:txBody>
          <a:bodyPr anchor="t">
            <a:normAutofit fontScale="90000"/>
          </a:bodyPr>
          <a:lstStyle/>
          <a:p>
            <a:pPr algn="ctr"/>
            <a:r>
              <a:rPr lang="en-US" dirty="0"/>
              <a:t>Co-occurrence and All keywords</a:t>
            </a:r>
            <a:br>
              <a:rPr lang="en-US" dirty="0"/>
            </a:br>
            <a:r>
              <a:rPr lang="en-US" dirty="0"/>
              <a:t>Overlay Visualization </a:t>
            </a:r>
            <a:br>
              <a:rPr lang="en-US" dirty="0"/>
            </a:br>
            <a:endParaRPr lang="en-US" dirty="0"/>
          </a:p>
        </p:txBody>
      </p:sp>
      <p:pic>
        <p:nvPicPr>
          <p:cNvPr id="4" name="Picture 3">
            <a:extLst>
              <a:ext uri="{FF2B5EF4-FFF2-40B4-BE49-F238E27FC236}">
                <a16:creationId xmlns:a16="http://schemas.microsoft.com/office/drawing/2014/main" id="{ABBB5F8F-4EEC-4719-AEFE-464C460CA7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196622"/>
            <a:ext cx="12191999" cy="5661377"/>
          </a:xfrm>
          <a:prstGeom prst="rect">
            <a:avLst/>
          </a:prstGeom>
        </p:spPr>
      </p:pic>
    </p:spTree>
    <p:extLst>
      <p:ext uri="{BB962C8B-B14F-4D97-AF65-F5344CB8AC3E}">
        <p14:creationId xmlns:p14="http://schemas.microsoft.com/office/powerpoint/2010/main" val="247635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8501_TF44781794_Win32" id="{FA01019B-E02E-4EC8-A7D9-9F7033374760}" vid="{24297DD9-1888-45CA-AEB8-5E886817C3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111</TotalTime>
  <Words>683</Words>
  <Application>Microsoft Office PowerPoint</Application>
  <PresentationFormat>Widescreen</PresentationFormat>
  <Paragraphs>52</Paragraphs>
  <Slides>22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arialnarrow</vt:lpstr>
      <vt:lpstr>Calibri</vt:lpstr>
      <vt:lpstr>Calibri Light</vt:lpstr>
      <vt:lpstr>Franklin Gothic Book</vt:lpstr>
      <vt:lpstr>Segoe UI</vt:lpstr>
      <vt:lpstr>Office Theme</vt:lpstr>
      <vt:lpstr>Bibliography Analysis of Marketing Analytics &amp; Family Businesses</vt:lpstr>
      <vt:lpstr>Keywords for Our Analysis</vt:lpstr>
      <vt:lpstr>Methodology</vt:lpstr>
      <vt:lpstr>VOSviewer Maps Overview</vt:lpstr>
      <vt:lpstr>Co-authorship  and  Organization Network Visualization  </vt:lpstr>
      <vt:lpstr>Co-authorship  and  Organization Overlay Visualization  </vt:lpstr>
      <vt:lpstr>Co-authorship  and  Organization Density Visualization  </vt:lpstr>
      <vt:lpstr>Co-occurrence and All keywords Network Visualization  </vt:lpstr>
      <vt:lpstr>Co-occurrence and All keywords Overlay Visualization  </vt:lpstr>
      <vt:lpstr>Co-occurrence and All keywords Density Visualization  </vt:lpstr>
      <vt:lpstr>Citation and organization Network Visualization  </vt:lpstr>
      <vt:lpstr>Citation and organization Overlay Visualization  </vt:lpstr>
      <vt:lpstr>Citation and organization Density Visualization  </vt:lpstr>
      <vt:lpstr>Bibliographic coupling and Countries Network Visualization  </vt:lpstr>
      <vt:lpstr>Bibliographic coupling and Countries Overlay Visualization  </vt:lpstr>
      <vt:lpstr>Co-Citation and Cited References Density Visualization  </vt:lpstr>
      <vt:lpstr>Co-Citation and Cited References Network Visualization  </vt:lpstr>
      <vt:lpstr>Co-Citation and Cited References Density Visualization  </vt:lpstr>
      <vt:lpstr>PowerPoint Presentation</vt:lpstr>
      <vt:lpstr>References</vt:lpstr>
      <vt:lpstr>Questions are welcome.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ashish pundir</dc:creator>
  <cp:lastModifiedBy>ashish pundir</cp:lastModifiedBy>
  <cp:revision>9</cp:revision>
  <dcterms:created xsi:type="dcterms:W3CDTF">2024-10-20T12:39:37Z</dcterms:created>
  <dcterms:modified xsi:type="dcterms:W3CDTF">2024-10-20T14:30:55Z</dcterms:modified>
</cp:coreProperties>
</file>